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5" r:id="rId4"/>
    <p:sldId id="266" r:id="rId5"/>
    <p:sldId id="267" r:id="rId6"/>
    <p:sldId id="268" r:id="rId7"/>
    <p:sldId id="269" r:id="rId8"/>
    <p:sldId id="271" r:id="rId9"/>
    <p:sldId id="272" r:id="rId10"/>
    <p:sldId id="274" r:id="rId11"/>
    <p:sldId id="275" r:id="rId12"/>
    <p:sldId id="279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EBD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76" autoAdjust="0"/>
  </p:normalViewPr>
  <p:slideViewPr>
    <p:cSldViewPr>
      <p:cViewPr varScale="1">
        <p:scale>
          <a:sx n="82" d="100"/>
          <a:sy n="82" d="100"/>
        </p:scale>
        <p:origin x="83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Grand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7">
            <a:extLst>
              <a:ext uri="{FF2B5EF4-FFF2-40B4-BE49-F238E27FC236}">
                <a16:creationId xmlns:a16="http://schemas.microsoft.com/office/drawing/2014/main" id="{560D0D6C-093C-4855-975B-5FDA12FBB542}"/>
              </a:ext>
            </a:extLst>
          </p:cNvPr>
          <p:cNvSpPr>
            <a:spLocks/>
          </p:cNvSpPr>
          <p:nvPr/>
        </p:nvSpPr>
        <p:spPr bwMode="auto">
          <a:xfrm>
            <a:off x="228600" y="-14288"/>
            <a:ext cx="8229600" cy="6886576"/>
          </a:xfrm>
          <a:custGeom>
            <a:avLst/>
            <a:gdLst>
              <a:gd name="T0" fmla="*/ 0 w 328450"/>
              <a:gd name="T1" fmla="*/ 0 h 206122"/>
              <a:gd name="T2" fmla="*/ 0 w 328450"/>
              <a:gd name="T3" fmla="*/ 2147483647 h 206122"/>
              <a:gd name="T4" fmla="*/ 2147483647 w 328450"/>
              <a:gd name="T5" fmla="*/ 2147483647 h 206122"/>
              <a:gd name="T6" fmla="*/ 2147483647 w 328450"/>
              <a:gd name="T7" fmla="*/ 2147483647 h 206122"/>
              <a:gd name="T8" fmla="*/ 0 w 328450"/>
              <a:gd name="T9" fmla="*/ 0 h 2061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8450"/>
              <a:gd name="T16" fmla="*/ 0 h 206122"/>
              <a:gd name="T17" fmla="*/ 328450 w 328450"/>
              <a:gd name="T18" fmla="*/ 206122 h 2061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745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5" name="Shape 38">
            <a:extLst>
              <a:ext uri="{FF2B5EF4-FFF2-40B4-BE49-F238E27FC236}">
                <a16:creationId xmlns:a16="http://schemas.microsoft.com/office/drawing/2014/main" id="{CF26513E-1E29-425D-A944-685624816AF3}"/>
              </a:ext>
            </a:extLst>
          </p:cNvPr>
          <p:cNvSpPr>
            <a:spLocks/>
          </p:cNvSpPr>
          <p:nvPr/>
        </p:nvSpPr>
        <p:spPr bwMode="auto">
          <a:xfrm>
            <a:off x="0" y="-14288"/>
            <a:ext cx="8229600" cy="6886576"/>
          </a:xfrm>
          <a:custGeom>
            <a:avLst/>
            <a:gdLst>
              <a:gd name="T0" fmla="*/ 0 w 328450"/>
              <a:gd name="T1" fmla="*/ 0 h 206122"/>
              <a:gd name="T2" fmla="*/ 0 w 328450"/>
              <a:gd name="T3" fmla="*/ 2147483647 h 206122"/>
              <a:gd name="T4" fmla="*/ 2147483647 w 328450"/>
              <a:gd name="T5" fmla="*/ 2147483647 h 206122"/>
              <a:gd name="T6" fmla="*/ 2147483647 w 328450"/>
              <a:gd name="T7" fmla="*/ 2147483647 h 206122"/>
              <a:gd name="T8" fmla="*/ 0 w 328450"/>
              <a:gd name="T9" fmla="*/ 0 h 2061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8450"/>
              <a:gd name="T16" fmla="*/ 0 h 206122"/>
              <a:gd name="T17" fmla="*/ 328450 w 328450"/>
              <a:gd name="T18" fmla="*/ 206122 h 2061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it-IT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33374306-E349-4B9E-B667-720ADA3696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363" y="0"/>
            <a:ext cx="2941637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hape 87">
            <a:extLst>
              <a:ext uri="{FF2B5EF4-FFF2-40B4-BE49-F238E27FC236}">
                <a16:creationId xmlns:a16="http://schemas.microsoft.com/office/drawing/2014/main" id="{E4A3A0D2-7396-4BAD-B9DD-420C9FE97A28}"/>
              </a:ext>
            </a:extLst>
          </p:cNvPr>
          <p:cNvSpPr txBox="1">
            <a:spLocks/>
          </p:cNvSpPr>
          <p:nvPr userDrawn="1"/>
        </p:nvSpPr>
        <p:spPr>
          <a:xfrm>
            <a:off x="7523163" y="2382838"/>
            <a:ext cx="1495425" cy="10461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>
              <a:spcBef>
                <a:spcPts val="0"/>
              </a:spcBef>
              <a:buFont typeface="Karla"/>
              <a:buNone/>
              <a:defRPr/>
            </a:pPr>
            <a:endParaRPr lang="en" sz="900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53959" y="632235"/>
            <a:ext cx="5649913" cy="866599"/>
          </a:xfrm>
        </p:spPr>
        <p:txBody>
          <a:bodyPr/>
          <a:lstStyle>
            <a:lvl1pPr>
              <a:buNone/>
              <a:defRPr lang="it-IT" sz="3200" b="1" i="0" u="none" strike="noStrike" cap="none">
                <a:solidFill>
                  <a:schemeClr val="tx2">
                    <a:lumMod val="75000"/>
                  </a:schemeClr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654051" y="1546781"/>
            <a:ext cx="6183313" cy="4427300"/>
          </a:xfrm>
        </p:spPr>
        <p:txBody>
          <a:bodyPr/>
          <a:lstStyle>
            <a:lvl1pPr>
              <a:spcBef>
                <a:spcPts val="1200"/>
              </a:spcBef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C49E342-86DA-4917-ABC4-0D1EEBE290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813" y="6524625"/>
            <a:ext cx="693737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hape 79">
            <a:extLst>
              <a:ext uri="{FF2B5EF4-FFF2-40B4-BE49-F238E27FC236}">
                <a16:creationId xmlns:a16="http://schemas.microsoft.com/office/drawing/2014/main" id="{60B2A745-A2EB-4D4D-8343-7A2345A3804D}"/>
              </a:ext>
            </a:extLst>
          </p:cNvPr>
          <p:cNvSpPr txBox="1">
            <a:spLocks/>
          </p:cNvSpPr>
          <p:nvPr userDrawn="1"/>
        </p:nvSpPr>
        <p:spPr>
          <a:xfrm>
            <a:off x="300038" y="6205538"/>
            <a:ext cx="5649912" cy="544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rgbClr val="B7B7B7"/>
              </a:buClr>
              <a:buSzPct val="100000"/>
              <a:buFont typeface="Montserrat" charset="0"/>
              <a:buNone/>
            </a:pPr>
            <a:r>
              <a:rPr lang="it-IT" altLang="it-IT" sz="1000" b="1" dirty="0">
                <a:solidFill>
                  <a:srgbClr val="7F7F7F"/>
                </a:solidFill>
                <a:latin typeface="Karla" charset="0"/>
                <a:ea typeface="Karla" charset="0"/>
                <a:cs typeface="Montserrat" charset="0"/>
                <a:sym typeface="Montserrat" charset="0"/>
              </a:rPr>
              <a:t>Pagina </a:t>
            </a:r>
            <a:fld id="{55C13E45-5AC2-4BAF-B27B-C57BCD5DEEF4}" type="slidenum">
              <a:rPr lang="it-IT" altLang="it-IT" sz="1000" b="1">
                <a:solidFill>
                  <a:srgbClr val="7F7F7F"/>
                </a:solidFill>
                <a:latin typeface="Karla" charset="0"/>
                <a:ea typeface="Karla" charset="0"/>
                <a:cs typeface="Montserrat" charset="0"/>
                <a:sym typeface="Montserrat" charset="0"/>
              </a:rPr>
              <a:pPr>
                <a:buClr>
                  <a:srgbClr val="B7B7B7"/>
                </a:buClr>
                <a:buSzPct val="100000"/>
                <a:buFont typeface="Montserrat" charset="0"/>
                <a:buNone/>
              </a:pPr>
              <a:t>‹N›</a:t>
            </a:fld>
            <a:endParaRPr lang="it-IT" altLang="it-IT" sz="1000" dirty="0">
              <a:solidFill>
                <a:srgbClr val="7F7F7F"/>
              </a:solidFill>
              <a:latin typeface="Karla" charset="0"/>
              <a:ea typeface="Karla" charset="0"/>
              <a:cs typeface="Montserrat" charset="0"/>
              <a:sym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179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5168FF06-CE07-4BC0-AE85-FEE3127536D6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987675" y="6538913"/>
            <a:ext cx="5688013" cy="34925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dirty="0">
                <a:solidFill>
                  <a:schemeClr val="bg1"/>
                </a:solidFill>
              </a:rPr>
              <a:t>Ente accreditato per la formazione del personale della scuola con Decreto MIUR del 21-03-2016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000" dirty="0">
              <a:solidFill>
                <a:schemeClr val="bg1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7E2F9EBE-833A-490F-B140-F8D3B45D02B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1432E-A77E-40B5-8E6E-2C1C772FC60A}" type="datetimeFigureOut">
              <a:rPr lang="en-US"/>
              <a:pPr>
                <a:defRPr/>
              </a:pPr>
              <a:t>7/7/2020</a:t>
            </a:fld>
            <a:endParaRPr lang="en-US" dirty="0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2A127997-FE9B-491F-986C-E63DD15A7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3A5ED336-ECAE-4C7F-AC72-2C779F2D1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98B2FF0-9053-4CFD-815E-645DBB1A497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32544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E4F3437A-7F29-4B6E-9FB3-F2E864731DE2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987675" y="6538913"/>
            <a:ext cx="5688013" cy="34925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dirty="0">
                <a:solidFill>
                  <a:schemeClr val="bg1"/>
                </a:solidFill>
              </a:rPr>
              <a:t>Ente accreditato per la formazione del personale della scuola con Decreto MIUR del 21-03-2016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000" dirty="0">
              <a:solidFill>
                <a:schemeClr val="bg1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13"/>
          </p:nvPr>
        </p:nvSpPr>
        <p:spPr>
          <a:xfrm>
            <a:off x="539750" y="1989138"/>
            <a:ext cx="8064500" cy="3960812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defRPr>
            </a:lvl1pPr>
            <a:lvl2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defRPr>
            </a:lvl2pPr>
            <a:lvl3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defRPr>
            </a:lvl3pPr>
            <a:lvl4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defRPr>
            </a:lvl4pPr>
            <a:lvl5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A28C311-615E-4025-AE2E-9AB40DD7E05F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>
          <a:xfrm>
            <a:off x="250825" y="6237288"/>
            <a:ext cx="720725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BF0E12E9-42C5-4ED3-B4BD-F0225DC56825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72373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F9BB52B4-0B1F-425D-977F-311E0C5E602B}"/>
              </a:ext>
            </a:extLst>
          </p:cNvPr>
          <p:cNvSpPr txBox="1">
            <a:spLocks/>
          </p:cNvSpPr>
          <p:nvPr userDrawn="1"/>
        </p:nvSpPr>
        <p:spPr bwMode="auto">
          <a:xfrm>
            <a:off x="2987675" y="6538913"/>
            <a:ext cx="5688013" cy="34925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dirty="0">
                <a:solidFill>
                  <a:schemeClr val="bg1"/>
                </a:solidFill>
              </a:rPr>
              <a:t>Ente accreditato per la formazione del personale della scuola con Decreto MIUR del 21-03-2016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 sz="1000" dirty="0">
              <a:solidFill>
                <a:schemeClr val="bg1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13"/>
          </p:nvPr>
        </p:nvSpPr>
        <p:spPr>
          <a:xfrm>
            <a:off x="539750" y="1989138"/>
            <a:ext cx="8064500" cy="3960812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defRPr>
            </a:lvl1pPr>
            <a:lvl2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defRPr>
            </a:lvl2pPr>
            <a:lvl3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defRPr>
            </a:lvl3pPr>
            <a:lvl4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defRPr>
            </a:lvl4pPr>
            <a:lvl5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27901AC-8CBA-4F57-BE7F-DBFA8F5E2795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>
          <a:xfrm>
            <a:off x="250825" y="6237288"/>
            <a:ext cx="720725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EC2D9FE8-3DAD-45D4-B977-E9AED9C6082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37312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4C1B51DC-9A3E-4C00-9291-16F0CE2625F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59113" y="6475413"/>
            <a:ext cx="5567362" cy="3508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dirty="0">
                <a:solidFill>
                  <a:schemeClr val="bg1"/>
                </a:solidFill>
              </a:rPr>
              <a:t>Ente accreditato per la formazione del personale della scuola con Decreto MIUR del 21-03-2016</a:t>
            </a:r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143000"/>
          </a:xfrm>
        </p:spPr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C39A969-547D-48A9-BD75-70337A9FF5B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250825" y="6237288"/>
            <a:ext cx="720725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505816EE-5132-49E3-BC06-A3BB484B175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86420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327C9-39DB-4290-A756-924A077BED9E}" type="datetimeFigureOut">
              <a:rPr lang="it-IT" smtClean="0"/>
              <a:t>07/07/2020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B70A14-9BAD-4D05-A0B4-C02D71D3169D}" type="slidenum">
              <a:rPr lang="it-IT" smtClean="0"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it-IT"/>
              <a:t>Fare clic per modificare lo stile del titolo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913207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izio Capitolo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D7C7E3-394D-459C-BA1E-4D77C79413D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213" y="0"/>
            <a:ext cx="2109787" cy="198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hape 87">
            <a:extLst>
              <a:ext uri="{FF2B5EF4-FFF2-40B4-BE49-F238E27FC236}">
                <a16:creationId xmlns:a16="http://schemas.microsoft.com/office/drawing/2014/main" id="{1843CF01-3AC1-4637-8EEA-9A3069E82379}"/>
              </a:ext>
            </a:extLst>
          </p:cNvPr>
          <p:cNvSpPr txBox="1">
            <a:spLocks/>
          </p:cNvSpPr>
          <p:nvPr userDrawn="1"/>
        </p:nvSpPr>
        <p:spPr>
          <a:xfrm>
            <a:off x="5129213" y="6413500"/>
            <a:ext cx="3224212" cy="3365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>
              <a:spcBef>
                <a:spcPts val="0"/>
              </a:spcBef>
              <a:buFont typeface="Karla"/>
              <a:buNone/>
              <a:defRPr/>
            </a:pPr>
            <a:r>
              <a:rPr lang="it-IT" sz="600" dirty="0">
                <a:solidFill>
                  <a:schemeClr val="bg1"/>
                </a:solidFill>
              </a:rPr>
              <a:t>Direzione Generale per i contratti, gli acquisti e per i sistemi informativi e la statistica </a:t>
            </a:r>
            <a:endParaRPr lang="en" sz="600" dirty="0">
              <a:solidFill>
                <a:schemeClr val="bg1"/>
              </a:solidFill>
            </a:endParaRP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D563A3C5-D716-4324-95AC-7E9D2F0DC50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813" y="6396038"/>
            <a:ext cx="693737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hape 79">
            <a:extLst>
              <a:ext uri="{FF2B5EF4-FFF2-40B4-BE49-F238E27FC236}">
                <a16:creationId xmlns:a16="http://schemas.microsoft.com/office/drawing/2014/main" id="{872EB9F6-DE0D-4A92-B293-90808057A094}"/>
              </a:ext>
            </a:extLst>
          </p:cNvPr>
          <p:cNvSpPr txBox="1">
            <a:spLocks/>
          </p:cNvSpPr>
          <p:nvPr userDrawn="1"/>
        </p:nvSpPr>
        <p:spPr>
          <a:xfrm>
            <a:off x="300038" y="6205538"/>
            <a:ext cx="5649912" cy="544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rgbClr val="B7B7B7"/>
              </a:buClr>
              <a:buSzPct val="100000"/>
              <a:buFont typeface="Montserrat" charset="0"/>
              <a:buNone/>
            </a:pPr>
            <a:r>
              <a:rPr lang="it-IT" altLang="it-IT" sz="1000" b="1">
                <a:solidFill>
                  <a:schemeClr val="bg1"/>
                </a:solidFill>
                <a:latin typeface="Karla" charset="0"/>
                <a:ea typeface="Karla" charset="0"/>
                <a:cs typeface="Montserrat" charset="0"/>
                <a:sym typeface="Montserrat" charset="0"/>
              </a:rPr>
              <a:t>Pagina </a:t>
            </a:r>
            <a:fld id="{7AEAF956-EFF1-4913-AB3D-71499BA7A87C}" type="slidenum">
              <a:rPr lang="it-IT" altLang="it-IT" sz="1000" b="1">
                <a:solidFill>
                  <a:schemeClr val="bg1"/>
                </a:solidFill>
                <a:latin typeface="Karla" charset="0"/>
                <a:ea typeface="Karla" charset="0"/>
                <a:cs typeface="Montserrat" charset="0"/>
                <a:sym typeface="Montserrat" charset="0"/>
              </a:rPr>
              <a:pPr>
                <a:buClr>
                  <a:srgbClr val="B7B7B7"/>
                </a:buClr>
                <a:buSzPct val="100000"/>
                <a:buFont typeface="Montserrat" charset="0"/>
                <a:buNone/>
              </a:pPr>
              <a:t>‹N›</a:t>
            </a:fld>
            <a:endParaRPr lang="it-IT" altLang="it-IT" sz="1000">
              <a:solidFill>
                <a:schemeClr val="bg1"/>
              </a:solidFill>
              <a:latin typeface="Karla" charset="0"/>
              <a:ea typeface="Karla" charset="0"/>
              <a:cs typeface="Montserrat" charset="0"/>
              <a:sym typeface="Montserrat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6275" y="2692911"/>
            <a:ext cx="7012555" cy="866599"/>
          </a:xfrm>
        </p:spPr>
        <p:txBody>
          <a:bodyPr/>
          <a:lstStyle>
            <a:lvl1pPr>
              <a:buNone/>
              <a:defRPr lang="it-IT" sz="3200" b="1" i="0" u="none" strike="noStrike" cap="none" baseline="0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675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ertina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9">
            <a:extLst>
              <a:ext uri="{FF2B5EF4-FFF2-40B4-BE49-F238E27FC236}">
                <a16:creationId xmlns:a16="http://schemas.microsoft.com/office/drawing/2014/main" id="{B3698698-046D-40C6-82C9-E003A6010706}"/>
              </a:ext>
            </a:extLst>
          </p:cNvPr>
          <p:cNvSpPr>
            <a:spLocks/>
          </p:cNvSpPr>
          <p:nvPr/>
        </p:nvSpPr>
        <p:spPr bwMode="auto">
          <a:xfrm>
            <a:off x="219075" y="-12700"/>
            <a:ext cx="5276850" cy="6889750"/>
          </a:xfrm>
          <a:custGeom>
            <a:avLst/>
            <a:gdLst>
              <a:gd name="T0" fmla="*/ 2147483647 w 211075"/>
              <a:gd name="T1" fmla="*/ 0 h 206683"/>
              <a:gd name="T2" fmla="*/ 0 w 211075"/>
              <a:gd name="T3" fmla="*/ 2147483647 h 206683"/>
              <a:gd name="T4" fmla="*/ 2147483647 w 211075"/>
              <a:gd name="T5" fmla="*/ 2147483647 h 206683"/>
              <a:gd name="T6" fmla="*/ 2147483647 w 211075"/>
              <a:gd name="T7" fmla="*/ 2147483647 h 206683"/>
              <a:gd name="T8" fmla="*/ 2147483647 w 211075"/>
              <a:gd name="T9" fmla="*/ 0 h 2066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1075"/>
              <a:gd name="T16" fmla="*/ 0 h 206683"/>
              <a:gd name="T17" fmla="*/ 211075 w 211075"/>
              <a:gd name="T18" fmla="*/ 206683 h 20668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1075" h="206683" extrusionOk="0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lnTo>
                  <a:pt x="387" y="0"/>
                </a:lnTo>
                <a:close/>
              </a:path>
            </a:pathLst>
          </a:custGeom>
          <a:solidFill>
            <a:srgbClr val="000000">
              <a:alpha val="745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" name="Shape 10">
            <a:extLst>
              <a:ext uri="{FF2B5EF4-FFF2-40B4-BE49-F238E27FC236}">
                <a16:creationId xmlns:a16="http://schemas.microsoft.com/office/drawing/2014/main" id="{B97E1F6D-96A1-4BA6-B0A9-73B1F26FBB62}"/>
              </a:ext>
            </a:extLst>
          </p:cNvPr>
          <p:cNvSpPr>
            <a:spLocks/>
          </p:cNvSpPr>
          <p:nvPr/>
        </p:nvSpPr>
        <p:spPr bwMode="auto">
          <a:xfrm>
            <a:off x="-9525" y="-12700"/>
            <a:ext cx="5276850" cy="6889750"/>
          </a:xfrm>
          <a:custGeom>
            <a:avLst/>
            <a:gdLst>
              <a:gd name="T0" fmla="*/ 2147483647 w 211075"/>
              <a:gd name="T1" fmla="*/ 0 h 206683"/>
              <a:gd name="T2" fmla="*/ 0 w 211075"/>
              <a:gd name="T3" fmla="*/ 2147483647 h 206683"/>
              <a:gd name="T4" fmla="*/ 2147483647 w 211075"/>
              <a:gd name="T5" fmla="*/ 2147483647 h 206683"/>
              <a:gd name="T6" fmla="*/ 2147483647 w 211075"/>
              <a:gd name="T7" fmla="*/ 2147483647 h 206683"/>
              <a:gd name="T8" fmla="*/ 2147483647 w 211075"/>
              <a:gd name="T9" fmla="*/ 0 h 2066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11075"/>
              <a:gd name="T16" fmla="*/ 0 h 206683"/>
              <a:gd name="T17" fmla="*/ 211075 w 211075"/>
              <a:gd name="T18" fmla="*/ 206683 h 20668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1075" h="206683" extrusionOk="0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lnTo>
                  <a:pt x="38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it-IT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0F1C2828-13AA-4B7D-B31D-A08F556619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275" y="0"/>
            <a:ext cx="5165725" cy="486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8139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azio Grande - Testo 16px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0DA9026-C0AE-4E33-A24A-013153FE776E}"/>
              </a:ext>
            </a:extLst>
          </p:cNvPr>
          <p:cNvSpPr/>
          <p:nvPr userDrawn="1"/>
        </p:nvSpPr>
        <p:spPr>
          <a:xfrm>
            <a:off x="0" y="-14288"/>
            <a:ext cx="3636963" cy="6886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/>
              <a:t>v</a:t>
            </a:r>
          </a:p>
        </p:txBody>
      </p:sp>
      <p:sp>
        <p:nvSpPr>
          <p:cNvPr id="5" name="Shape 38">
            <a:extLst>
              <a:ext uri="{FF2B5EF4-FFF2-40B4-BE49-F238E27FC236}">
                <a16:creationId xmlns:a16="http://schemas.microsoft.com/office/drawing/2014/main" id="{71CDBC5D-223F-463C-9A99-17CABAB31208}"/>
              </a:ext>
            </a:extLst>
          </p:cNvPr>
          <p:cNvSpPr>
            <a:spLocks/>
          </p:cNvSpPr>
          <p:nvPr/>
        </p:nvSpPr>
        <p:spPr bwMode="auto">
          <a:xfrm>
            <a:off x="3638550" y="-14288"/>
            <a:ext cx="5129213" cy="6886576"/>
          </a:xfrm>
          <a:custGeom>
            <a:avLst/>
            <a:gdLst>
              <a:gd name="T0" fmla="*/ 0 w 328450"/>
              <a:gd name="T1" fmla="*/ 0 h 206122"/>
              <a:gd name="T2" fmla="*/ 0 w 328450"/>
              <a:gd name="T3" fmla="*/ 2147483647 h 206122"/>
              <a:gd name="T4" fmla="*/ 2147483647 w 328450"/>
              <a:gd name="T5" fmla="*/ 2147483647 h 206122"/>
              <a:gd name="T6" fmla="*/ 2147483647 w 328450"/>
              <a:gd name="T7" fmla="*/ 2147483647 h 206122"/>
              <a:gd name="T8" fmla="*/ 0 w 328450"/>
              <a:gd name="T9" fmla="*/ 0 h 2061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8450"/>
              <a:gd name="T16" fmla="*/ 0 h 206122"/>
              <a:gd name="T17" fmla="*/ 328450 w 328450"/>
              <a:gd name="T18" fmla="*/ 206122 h 2061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it-IT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2695255-928D-44AA-8ABC-36F4333019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464" y="0"/>
            <a:ext cx="2248536" cy="2118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hape 87">
            <a:extLst>
              <a:ext uri="{FF2B5EF4-FFF2-40B4-BE49-F238E27FC236}">
                <a16:creationId xmlns:a16="http://schemas.microsoft.com/office/drawing/2014/main" id="{053A402C-5B3A-47EF-B01B-788036DF3F70}"/>
              </a:ext>
            </a:extLst>
          </p:cNvPr>
          <p:cNvSpPr txBox="1">
            <a:spLocks/>
          </p:cNvSpPr>
          <p:nvPr userDrawn="1"/>
        </p:nvSpPr>
        <p:spPr>
          <a:xfrm>
            <a:off x="8278813" y="2497138"/>
            <a:ext cx="865187" cy="10461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>
              <a:spcBef>
                <a:spcPts val="0"/>
              </a:spcBef>
              <a:buFont typeface="Karla"/>
              <a:buNone/>
              <a:defRPr/>
            </a:pPr>
            <a:r>
              <a:rPr lang="it-IT" sz="600" dirty="0">
                <a:solidFill>
                  <a:schemeClr val="bg1"/>
                </a:solidFill>
              </a:rPr>
              <a:t>Direzione Generale per i contratti, gli acquisti e per i sistemi informativi e la statistica </a:t>
            </a:r>
            <a:endParaRPr lang="en" sz="600" dirty="0">
              <a:solidFill>
                <a:schemeClr val="bg1"/>
              </a:solidFill>
            </a:endParaRP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FAC06D51-6EF7-4924-9809-61A943F1D4E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675" y="2143125"/>
            <a:ext cx="692150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hape 79">
            <a:extLst>
              <a:ext uri="{FF2B5EF4-FFF2-40B4-BE49-F238E27FC236}">
                <a16:creationId xmlns:a16="http://schemas.microsoft.com/office/drawing/2014/main" id="{9D9FC485-4D20-4CD4-872B-01F9DCAEC817}"/>
              </a:ext>
            </a:extLst>
          </p:cNvPr>
          <p:cNvSpPr txBox="1">
            <a:spLocks/>
          </p:cNvSpPr>
          <p:nvPr userDrawn="1"/>
        </p:nvSpPr>
        <p:spPr>
          <a:xfrm>
            <a:off x="300038" y="6205538"/>
            <a:ext cx="5649912" cy="544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rgbClr val="B7B7B7"/>
              </a:buClr>
              <a:buSzPct val="100000"/>
              <a:buFont typeface="Montserrat" charset="0"/>
              <a:buNone/>
            </a:pPr>
            <a:r>
              <a:rPr lang="it-IT" altLang="it-IT" sz="1000" b="1" dirty="0">
                <a:solidFill>
                  <a:srgbClr val="7F7F7F"/>
                </a:solidFill>
                <a:latin typeface="Karla" charset="0"/>
                <a:ea typeface="Karla" charset="0"/>
                <a:cs typeface="Montserrat" charset="0"/>
                <a:sym typeface="Montserrat" charset="0"/>
              </a:rPr>
              <a:t>Pagina </a:t>
            </a:r>
            <a:fld id="{1346E5BA-8DEE-44A7-B8BA-AE11D4AF5B9F}" type="slidenum">
              <a:rPr lang="it-IT" altLang="it-IT" sz="1000" b="1">
                <a:solidFill>
                  <a:srgbClr val="7F7F7F"/>
                </a:solidFill>
                <a:latin typeface="Karla" charset="0"/>
                <a:ea typeface="Karla" charset="0"/>
                <a:cs typeface="Montserrat" charset="0"/>
                <a:sym typeface="Montserrat" charset="0"/>
              </a:rPr>
              <a:pPr>
                <a:buClr>
                  <a:srgbClr val="B7B7B7"/>
                </a:buClr>
                <a:buSzPct val="100000"/>
                <a:buFont typeface="Montserrat" charset="0"/>
                <a:buNone/>
              </a:pPr>
              <a:t>‹N›</a:t>
            </a:fld>
            <a:endParaRPr lang="it-IT" altLang="it-IT" sz="1000" dirty="0">
              <a:solidFill>
                <a:srgbClr val="7F7F7F"/>
              </a:solidFill>
              <a:latin typeface="Karla" charset="0"/>
              <a:ea typeface="Karla" charset="0"/>
              <a:cs typeface="Montserrat" charset="0"/>
              <a:sym typeface="Montserrat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9257" y="265558"/>
            <a:ext cx="5649913" cy="866599"/>
          </a:xfrm>
        </p:spPr>
        <p:txBody>
          <a:bodyPr/>
          <a:lstStyle>
            <a:lvl1pPr>
              <a:buNone/>
              <a:defRPr lang="it-IT" sz="2400" b="1" i="0" u="none" strike="noStrike" cap="none">
                <a:solidFill>
                  <a:schemeClr val="tx2">
                    <a:lumMod val="75000"/>
                  </a:schemeClr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299348" y="1180104"/>
            <a:ext cx="7545241" cy="5024817"/>
          </a:xfrm>
        </p:spPr>
        <p:txBody>
          <a:bodyPr/>
          <a:lstStyle>
            <a:lvl1pPr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2932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azio Grande - Testo 12px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BF9626C-EA61-4010-9A8D-698AD2803FBA}"/>
              </a:ext>
            </a:extLst>
          </p:cNvPr>
          <p:cNvSpPr/>
          <p:nvPr userDrawn="1"/>
        </p:nvSpPr>
        <p:spPr>
          <a:xfrm>
            <a:off x="0" y="-14288"/>
            <a:ext cx="3636963" cy="6886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/>
              <a:t>v</a:t>
            </a:r>
          </a:p>
        </p:txBody>
      </p:sp>
      <p:sp>
        <p:nvSpPr>
          <p:cNvPr id="5" name="Shape 38">
            <a:extLst>
              <a:ext uri="{FF2B5EF4-FFF2-40B4-BE49-F238E27FC236}">
                <a16:creationId xmlns:a16="http://schemas.microsoft.com/office/drawing/2014/main" id="{24CA0BB6-D417-403A-B6CD-6BAB3DE6F817}"/>
              </a:ext>
            </a:extLst>
          </p:cNvPr>
          <p:cNvSpPr>
            <a:spLocks/>
          </p:cNvSpPr>
          <p:nvPr/>
        </p:nvSpPr>
        <p:spPr bwMode="auto">
          <a:xfrm>
            <a:off x="3638550" y="-14288"/>
            <a:ext cx="5129213" cy="6886576"/>
          </a:xfrm>
          <a:custGeom>
            <a:avLst/>
            <a:gdLst>
              <a:gd name="T0" fmla="*/ 0 w 328450"/>
              <a:gd name="T1" fmla="*/ 0 h 206122"/>
              <a:gd name="T2" fmla="*/ 0 w 328450"/>
              <a:gd name="T3" fmla="*/ 2147483647 h 206122"/>
              <a:gd name="T4" fmla="*/ 2147483647 w 328450"/>
              <a:gd name="T5" fmla="*/ 2147483647 h 206122"/>
              <a:gd name="T6" fmla="*/ 2147483647 w 328450"/>
              <a:gd name="T7" fmla="*/ 2147483647 h 206122"/>
              <a:gd name="T8" fmla="*/ 0 w 328450"/>
              <a:gd name="T9" fmla="*/ 0 h 2061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8450"/>
              <a:gd name="T16" fmla="*/ 0 h 206122"/>
              <a:gd name="T17" fmla="*/ 328450 w 328450"/>
              <a:gd name="T18" fmla="*/ 206122 h 20612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7" name="Shape 87">
            <a:extLst>
              <a:ext uri="{FF2B5EF4-FFF2-40B4-BE49-F238E27FC236}">
                <a16:creationId xmlns:a16="http://schemas.microsoft.com/office/drawing/2014/main" id="{78FDAD24-AD89-4E6B-8D47-F889F316F2BC}"/>
              </a:ext>
            </a:extLst>
          </p:cNvPr>
          <p:cNvSpPr txBox="1">
            <a:spLocks/>
          </p:cNvSpPr>
          <p:nvPr userDrawn="1"/>
        </p:nvSpPr>
        <p:spPr>
          <a:xfrm>
            <a:off x="8278813" y="2497138"/>
            <a:ext cx="865187" cy="10461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>
              <a:spcBef>
                <a:spcPts val="0"/>
              </a:spcBef>
              <a:buFont typeface="Karla"/>
              <a:buNone/>
              <a:defRPr/>
            </a:pPr>
            <a:endParaRPr lang="en" sz="600" dirty="0">
              <a:solidFill>
                <a:schemeClr val="bg1"/>
              </a:solidFill>
            </a:endParaRP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B15C514B-4ECD-461D-B064-CB20A111258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675" y="2143125"/>
            <a:ext cx="692150" cy="35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hape 79">
            <a:extLst>
              <a:ext uri="{FF2B5EF4-FFF2-40B4-BE49-F238E27FC236}">
                <a16:creationId xmlns:a16="http://schemas.microsoft.com/office/drawing/2014/main" id="{8C76B878-38A6-4968-827E-F2427E7E046C}"/>
              </a:ext>
            </a:extLst>
          </p:cNvPr>
          <p:cNvSpPr txBox="1">
            <a:spLocks/>
          </p:cNvSpPr>
          <p:nvPr userDrawn="1"/>
        </p:nvSpPr>
        <p:spPr>
          <a:xfrm>
            <a:off x="300038" y="6205538"/>
            <a:ext cx="5649912" cy="544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rgbClr val="B7B7B7"/>
              </a:buClr>
              <a:buSzPct val="100000"/>
              <a:buFont typeface="Montserrat" charset="0"/>
              <a:buNone/>
            </a:pPr>
            <a:r>
              <a:rPr lang="it-IT" altLang="it-IT" sz="1000" b="1" dirty="0">
                <a:solidFill>
                  <a:srgbClr val="7F7F7F"/>
                </a:solidFill>
                <a:latin typeface="Karla" charset="0"/>
                <a:ea typeface="Karla" charset="0"/>
                <a:cs typeface="Montserrat" charset="0"/>
                <a:sym typeface="Montserrat" charset="0"/>
              </a:rPr>
              <a:t>Pagina </a:t>
            </a:r>
            <a:fld id="{09A6431A-F57B-465D-976E-CDF820B03289}" type="slidenum">
              <a:rPr lang="it-IT" altLang="it-IT" sz="1000" b="1">
                <a:solidFill>
                  <a:srgbClr val="7F7F7F"/>
                </a:solidFill>
                <a:latin typeface="Karla" charset="0"/>
                <a:ea typeface="Karla" charset="0"/>
                <a:cs typeface="Montserrat" charset="0"/>
                <a:sym typeface="Montserrat" charset="0"/>
              </a:rPr>
              <a:pPr>
                <a:buClr>
                  <a:srgbClr val="B7B7B7"/>
                </a:buClr>
                <a:buSzPct val="100000"/>
                <a:buFont typeface="Montserrat" charset="0"/>
                <a:buNone/>
              </a:pPr>
              <a:t>‹N›</a:t>
            </a:fld>
            <a:endParaRPr lang="it-IT" altLang="it-IT" sz="1000" dirty="0">
              <a:solidFill>
                <a:srgbClr val="7F7F7F"/>
              </a:solidFill>
              <a:latin typeface="Karla" charset="0"/>
              <a:ea typeface="Karla" charset="0"/>
              <a:cs typeface="Montserrat" charset="0"/>
              <a:sym typeface="Montserrat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9257" y="265558"/>
            <a:ext cx="5649913" cy="866599"/>
          </a:xfrm>
        </p:spPr>
        <p:txBody>
          <a:bodyPr/>
          <a:lstStyle>
            <a:lvl1pPr>
              <a:buNone/>
              <a:defRPr lang="it-IT" sz="2400" b="1" i="0" u="none" strike="noStrike" cap="none">
                <a:solidFill>
                  <a:schemeClr val="tx2">
                    <a:lumMod val="75000"/>
                  </a:schemeClr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299348" y="1180104"/>
            <a:ext cx="7545241" cy="5024817"/>
          </a:xfrm>
        </p:spPr>
        <p:txBody>
          <a:bodyPr/>
          <a:lstStyle>
            <a:lvl1pPr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9CC7A18B-8F68-4C67-96CE-2093D07CAFC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464" y="0"/>
            <a:ext cx="2248536" cy="2118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6837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pazio Grande - Testo 12px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7827B21-5AD6-4AE6-9003-0C5FEC567A98}"/>
              </a:ext>
            </a:extLst>
          </p:cNvPr>
          <p:cNvSpPr/>
          <p:nvPr userDrawn="1"/>
        </p:nvSpPr>
        <p:spPr>
          <a:xfrm>
            <a:off x="0" y="-14288"/>
            <a:ext cx="4248150" cy="6886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/>
              <a:t>v</a:t>
            </a:r>
          </a:p>
        </p:txBody>
      </p:sp>
      <p:sp>
        <p:nvSpPr>
          <p:cNvPr id="5" name="Shape 38">
            <a:extLst>
              <a:ext uri="{FF2B5EF4-FFF2-40B4-BE49-F238E27FC236}">
                <a16:creationId xmlns:a16="http://schemas.microsoft.com/office/drawing/2014/main" id="{04803E4C-A60C-4118-9BD3-759C4F0D3635}"/>
              </a:ext>
            </a:extLst>
          </p:cNvPr>
          <p:cNvSpPr>
            <a:spLocks/>
          </p:cNvSpPr>
          <p:nvPr/>
        </p:nvSpPr>
        <p:spPr bwMode="auto">
          <a:xfrm>
            <a:off x="4071938" y="-14288"/>
            <a:ext cx="5075237" cy="6900863"/>
          </a:xfrm>
          <a:custGeom>
            <a:avLst/>
            <a:gdLst>
              <a:gd name="T0" fmla="*/ 0 w 325018"/>
              <a:gd name="T1" fmla="*/ 0 h 206567"/>
              <a:gd name="T2" fmla="*/ 2147483647 w 325018"/>
              <a:gd name="T3" fmla="*/ 2147483647 h 206567"/>
              <a:gd name="T4" fmla="*/ 2147483647 w 325018"/>
              <a:gd name="T5" fmla="*/ 2147483647 h 206567"/>
              <a:gd name="T6" fmla="*/ 2147483647 w 325018"/>
              <a:gd name="T7" fmla="*/ 2147483647 h 206567"/>
              <a:gd name="T8" fmla="*/ 2147483647 w 325018"/>
              <a:gd name="T9" fmla="*/ 2147483647 h 206567"/>
              <a:gd name="T10" fmla="*/ 0 w 325018"/>
              <a:gd name="T11" fmla="*/ 0 h 20656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25018" h="206567" extrusionOk="0">
                <a:moveTo>
                  <a:pt x="0" y="0"/>
                </a:moveTo>
                <a:lnTo>
                  <a:pt x="714" y="206567"/>
                </a:lnTo>
                <a:lnTo>
                  <a:pt x="324794" y="205593"/>
                </a:lnTo>
                <a:cubicBezTo>
                  <a:pt x="325536" y="173576"/>
                  <a:pt x="324137" y="111294"/>
                  <a:pt x="324879" y="79277"/>
                </a:cubicBezTo>
                <a:lnTo>
                  <a:pt x="245460" y="33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it-IT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580B3CBE-C825-47F5-B09D-55A168439C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788" y="3129"/>
            <a:ext cx="2335212" cy="2200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hape 79">
            <a:extLst>
              <a:ext uri="{FF2B5EF4-FFF2-40B4-BE49-F238E27FC236}">
                <a16:creationId xmlns:a16="http://schemas.microsoft.com/office/drawing/2014/main" id="{FF2CB3C5-298C-4604-B59F-1CE2FD1C8BD2}"/>
              </a:ext>
            </a:extLst>
          </p:cNvPr>
          <p:cNvSpPr txBox="1">
            <a:spLocks/>
          </p:cNvSpPr>
          <p:nvPr userDrawn="1"/>
        </p:nvSpPr>
        <p:spPr>
          <a:xfrm>
            <a:off x="300038" y="6205538"/>
            <a:ext cx="5649912" cy="544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rgbClr val="B7B7B7"/>
              </a:buClr>
              <a:buSzPct val="100000"/>
              <a:buFont typeface="Montserrat" charset="0"/>
              <a:buNone/>
            </a:pPr>
            <a:r>
              <a:rPr lang="it-IT" altLang="it-IT" sz="1000" b="1" dirty="0">
                <a:solidFill>
                  <a:srgbClr val="7F7F7F"/>
                </a:solidFill>
                <a:latin typeface="Karla" charset="0"/>
                <a:ea typeface="Karla" charset="0"/>
                <a:cs typeface="Montserrat" charset="0"/>
                <a:sym typeface="Montserrat" charset="0"/>
              </a:rPr>
              <a:t>Pagina </a:t>
            </a:r>
            <a:fld id="{55C13E45-5AC2-4BAF-B27B-C57BCD5DEEF4}" type="slidenum">
              <a:rPr lang="it-IT" altLang="it-IT" sz="1000" b="1">
                <a:solidFill>
                  <a:srgbClr val="7F7F7F"/>
                </a:solidFill>
                <a:latin typeface="Karla" charset="0"/>
                <a:ea typeface="Karla" charset="0"/>
                <a:cs typeface="Montserrat" charset="0"/>
                <a:sym typeface="Montserrat" charset="0"/>
              </a:rPr>
              <a:pPr>
                <a:buClr>
                  <a:srgbClr val="B7B7B7"/>
                </a:buClr>
                <a:buSzPct val="100000"/>
                <a:buFont typeface="Montserrat" charset="0"/>
                <a:buNone/>
              </a:pPr>
              <a:t>‹N›</a:t>
            </a:fld>
            <a:endParaRPr lang="it-IT" altLang="it-IT" sz="1000" dirty="0">
              <a:solidFill>
                <a:srgbClr val="7F7F7F"/>
              </a:solidFill>
              <a:latin typeface="Karla" charset="0"/>
              <a:ea typeface="Karla" charset="0"/>
              <a:cs typeface="Montserrat" charset="0"/>
              <a:sym typeface="Montserrat" charset="0"/>
            </a:endParaRP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709AB933-8412-4651-886D-21B2F37AD88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813" y="6524625"/>
            <a:ext cx="693737" cy="22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9257" y="265558"/>
            <a:ext cx="5649913" cy="866599"/>
          </a:xfrm>
        </p:spPr>
        <p:txBody>
          <a:bodyPr/>
          <a:lstStyle>
            <a:lvl1pPr>
              <a:buNone/>
              <a:defRPr lang="it-IT" sz="2400" b="1" i="0" u="none" strike="noStrike" cap="none">
                <a:solidFill>
                  <a:schemeClr val="tx2">
                    <a:lumMod val="75000"/>
                  </a:schemeClr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299348" y="1180104"/>
            <a:ext cx="7545241" cy="5024817"/>
          </a:xfrm>
        </p:spPr>
        <p:txBody>
          <a:bodyPr/>
          <a:lstStyle>
            <a:lvl1pPr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6888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azio FULL 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76DCD6A-3688-434F-A4BF-50942E2B2F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213" y="0"/>
            <a:ext cx="2109787" cy="198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hape 87">
            <a:extLst>
              <a:ext uri="{FF2B5EF4-FFF2-40B4-BE49-F238E27FC236}">
                <a16:creationId xmlns:a16="http://schemas.microsoft.com/office/drawing/2014/main" id="{32146CF0-7BB3-4E9B-827E-71B1D1951C5F}"/>
              </a:ext>
            </a:extLst>
          </p:cNvPr>
          <p:cNvSpPr txBox="1">
            <a:spLocks/>
          </p:cNvSpPr>
          <p:nvPr userDrawn="1"/>
        </p:nvSpPr>
        <p:spPr>
          <a:xfrm>
            <a:off x="5129213" y="6413500"/>
            <a:ext cx="3224212" cy="3365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>
              <a:spcBef>
                <a:spcPts val="0"/>
              </a:spcBef>
              <a:buFont typeface="Karla"/>
              <a:buNone/>
              <a:defRPr/>
            </a:pPr>
            <a:r>
              <a:rPr lang="it-IT" sz="600" dirty="0">
                <a:solidFill>
                  <a:schemeClr val="bg1"/>
                </a:solidFill>
              </a:rPr>
              <a:t>Direzione Generale per i contratti, gli acquisti e per i sistemi informativi e la statistica </a:t>
            </a:r>
            <a:endParaRPr lang="en" sz="600" dirty="0">
              <a:solidFill>
                <a:schemeClr val="bg1"/>
              </a:solidFill>
            </a:endParaRP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82381DB3-4BA1-40D0-862E-712E2EEAC46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813" y="6396038"/>
            <a:ext cx="693737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hape 79">
            <a:extLst>
              <a:ext uri="{FF2B5EF4-FFF2-40B4-BE49-F238E27FC236}">
                <a16:creationId xmlns:a16="http://schemas.microsoft.com/office/drawing/2014/main" id="{93E15D33-2BB9-4E63-835A-95767C6D3A6F}"/>
              </a:ext>
            </a:extLst>
          </p:cNvPr>
          <p:cNvSpPr txBox="1">
            <a:spLocks/>
          </p:cNvSpPr>
          <p:nvPr userDrawn="1"/>
        </p:nvSpPr>
        <p:spPr>
          <a:xfrm>
            <a:off x="300038" y="6205538"/>
            <a:ext cx="5649912" cy="544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rgbClr val="B7B7B7"/>
              </a:buClr>
              <a:buSzPct val="100000"/>
              <a:buFont typeface="Montserrat" charset="0"/>
              <a:buNone/>
            </a:pPr>
            <a:r>
              <a:rPr lang="it-IT" altLang="it-IT" sz="1000" b="1">
                <a:solidFill>
                  <a:schemeClr val="bg1"/>
                </a:solidFill>
                <a:latin typeface="Karla" charset="0"/>
                <a:ea typeface="Karla" charset="0"/>
                <a:cs typeface="Montserrat" charset="0"/>
                <a:sym typeface="Montserrat" charset="0"/>
              </a:rPr>
              <a:t>Pagina </a:t>
            </a:r>
            <a:fld id="{E33CCF45-9E55-4520-AAD0-79D890743F37}" type="slidenum">
              <a:rPr lang="it-IT" altLang="it-IT" sz="1000" b="1">
                <a:solidFill>
                  <a:schemeClr val="bg1"/>
                </a:solidFill>
                <a:latin typeface="Karla" charset="0"/>
                <a:ea typeface="Karla" charset="0"/>
                <a:cs typeface="Montserrat" charset="0"/>
                <a:sym typeface="Montserrat" charset="0"/>
              </a:rPr>
              <a:pPr>
                <a:buClr>
                  <a:srgbClr val="B7B7B7"/>
                </a:buClr>
                <a:buSzPct val="100000"/>
                <a:buFont typeface="Montserrat" charset="0"/>
                <a:buNone/>
              </a:pPr>
              <a:t>‹N›</a:t>
            </a:fld>
            <a:endParaRPr lang="it-IT" altLang="it-IT" sz="1000">
              <a:solidFill>
                <a:schemeClr val="bg1"/>
              </a:solidFill>
              <a:latin typeface="Karla" charset="0"/>
              <a:ea typeface="Karla" charset="0"/>
              <a:cs typeface="Montserrat" charset="0"/>
              <a:sym typeface="Montserrat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9257" y="179197"/>
            <a:ext cx="5649913" cy="866599"/>
          </a:xfrm>
        </p:spPr>
        <p:txBody>
          <a:bodyPr/>
          <a:lstStyle>
            <a:lvl1pPr>
              <a:buNone/>
              <a:defRPr lang="it-IT" sz="2400" b="1" i="0" u="none" strike="noStrike" cap="none">
                <a:solidFill>
                  <a:schemeClr val="bg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84721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pazio FULL 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39D0307-BDE5-47B7-95AC-99BFF02959AF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67087C79-E876-4647-A143-941C849EDF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0"/>
            <a:ext cx="23431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hape 87">
            <a:extLst>
              <a:ext uri="{FF2B5EF4-FFF2-40B4-BE49-F238E27FC236}">
                <a16:creationId xmlns:a16="http://schemas.microsoft.com/office/drawing/2014/main" id="{7CF926EF-F0DD-4CE9-914D-F05AE01C00AF}"/>
              </a:ext>
            </a:extLst>
          </p:cNvPr>
          <p:cNvSpPr txBox="1">
            <a:spLocks/>
          </p:cNvSpPr>
          <p:nvPr userDrawn="1"/>
        </p:nvSpPr>
        <p:spPr>
          <a:xfrm>
            <a:off x="5129213" y="6413500"/>
            <a:ext cx="3224212" cy="3365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pPr>
              <a:spcBef>
                <a:spcPts val="0"/>
              </a:spcBef>
              <a:buFont typeface="Karla"/>
              <a:buNone/>
              <a:defRPr/>
            </a:pPr>
            <a:r>
              <a:rPr lang="it-IT" sz="600" dirty="0">
                <a:solidFill>
                  <a:srgbClr val="737373"/>
                </a:solidFill>
              </a:rPr>
              <a:t>Direzione Generale per i contratti, gli acquisti e per i sistemi informativi e la statistica </a:t>
            </a:r>
            <a:endParaRPr lang="en" sz="600" dirty="0">
              <a:solidFill>
                <a:srgbClr val="737373"/>
              </a:solidFill>
            </a:endParaRP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B62C1938-C478-4BD6-B259-9D86C4B4900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813" y="6396038"/>
            <a:ext cx="693737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hape 79">
            <a:extLst>
              <a:ext uri="{FF2B5EF4-FFF2-40B4-BE49-F238E27FC236}">
                <a16:creationId xmlns:a16="http://schemas.microsoft.com/office/drawing/2014/main" id="{763C322D-9511-4982-B9A8-D95DE02081EC}"/>
              </a:ext>
            </a:extLst>
          </p:cNvPr>
          <p:cNvSpPr txBox="1">
            <a:spLocks/>
          </p:cNvSpPr>
          <p:nvPr userDrawn="1"/>
        </p:nvSpPr>
        <p:spPr>
          <a:xfrm>
            <a:off x="300038" y="6205538"/>
            <a:ext cx="5649912" cy="5445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rgbClr val="B7B7B7"/>
              </a:buClr>
              <a:buSzPct val="100000"/>
              <a:buFont typeface="Montserrat" charset="0"/>
              <a:buNone/>
            </a:pPr>
            <a:r>
              <a:rPr lang="it-IT" altLang="it-IT" sz="1000" b="1">
                <a:solidFill>
                  <a:srgbClr val="737373"/>
                </a:solidFill>
                <a:latin typeface="Karla" charset="0"/>
                <a:ea typeface="Karla" charset="0"/>
                <a:cs typeface="Montserrat" charset="0"/>
                <a:sym typeface="Montserrat" charset="0"/>
              </a:rPr>
              <a:t>Pagina </a:t>
            </a:r>
            <a:fld id="{2EF13269-0BC5-4991-A80A-A7945CDA5464}" type="slidenum">
              <a:rPr lang="it-IT" altLang="it-IT" sz="1000" b="1">
                <a:solidFill>
                  <a:srgbClr val="737373"/>
                </a:solidFill>
                <a:latin typeface="Karla" charset="0"/>
                <a:ea typeface="Karla" charset="0"/>
                <a:cs typeface="Montserrat" charset="0"/>
                <a:sym typeface="Montserrat" charset="0"/>
              </a:rPr>
              <a:pPr>
                <a:buClr>
                  <a:srgbClr val="B7B7B7"/>
                </a:buClr>
                <a:buSzPct val="100000"/>
                <a:buFont typeface="Montserrat" charset="0"/>
                <a:buNone/>
              </a:pPr>
              <a:t>‹N›</a:t>
            </a:fld>
            <a:endParaRPr lang="it-IT" altLang="it-IT" sz="1000">
              <a:solidFill>
                <a:srgbClr val="737373"/>
              </a:solidFill>
              <a:latin typeface="Karla" charset="0"/>
              <a:ea typeface="Karla" charset="0"/>
              <a:cs typeface="Montserrat" charset="0"/>
              <a:sym typeface="Montserrat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9257" y="179197"/>
            <a:ext cx="5649913" cy="866599"/>
          </a:xfrm>
        </p:spPr>
        <p:txBody>
          <a:bodyPr/>
          <a:lstStyle>
            <a:lvl1pPr>
              <a:buNone/>
              <a:defRPr lang="it-IT" sz="2400" b="1" i="0" u="none" strike="noStrike" cap="none">
                <a:solidFill>
                  <a:srgbClr val="737373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00038" y="1263651"/>
            <a:ext cx="8450262" cy="4798483"/>
          </a:xfrm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2"/>
            <a:r>
              <a:rPr lang="en-US"/>
              <a:t>  Second level</a:t>
            </a:r>
          </a:p>
          <a:p>
            <a:pPr lvl="2"/>
            <a:r>
              <a:rPr lang="en-US"/>
              <a:t>     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7387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>
            <a:extLst>
              <a:ext uri="{FF2B5EF4-FFF2-40B4-BE49-F238E27FC236}">
                <a16:creationId xmlns:a16="http://schemas.microsoft.com/office/drawing/2014/main" id="{28DB5211-936D-42D5-896D-8EE57116E635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59113" y="6475413"/>
            <a:ext cx="5567362" cy="3508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dirty="0">
                <a:solidFill>
                  <a:schemeClr val="bg1"/>
                </a:solidFill>
              </a:rPr>
              <a:t>Ente accreditato per la formazione del personale della scuola con Decreto MIUR del 21-03-2016</a:t>
            </a:r>
          </a:p>
        </p:txBody>
      </p:sp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143000"/>
          </a:xfrm>
        </p:spPr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862B18AF-46D6-461C-A2AA-168446C3252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xfrm>
            <a:off x="250825" y="6237288"/>
            <a:ext cx="720725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DC1FDB0C-4631-4447-A16D-97C43E59D60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652115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6">
            <a:extLst>
              <a:ext uri="{FF2B5EF4-FFF2-40B4-BE49-F238E27FC236}">
                <a16:creationId xmlns:a16="http://schemas.microsoft.com/office/drawing/2014/main" id="{3447F0D4-6E37-490C-8A73-4A7316B3EAC6}"/>
              </a:ext>
            </a:extLst>
          </p:cNvPr>
          <p:cNvSpPr txBox="1">
            <a:spLocks noGrp="1"/>
          </p:cNvSpPr>
          <p:nvPr>
            <p:ph type="title"/>
          </p:nvPr>
        </p:nvSpPr>
        <p:spPr bwMode="auto">
          <a:xfrm>
            <a:off x="457200" y="2511425"/>
            <a:ext cx="5184775" cy="63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it-IT" altLang="it-IT">
              <a:sym typeface="Arial" panose="020B0604020202020204" pitchFamily="34" charset="0"/>
            </a:endParaRPr>
          </a:p>
        </p:txBody>
      </p:sp>
      <p:sp>
        <p:nvSpPr>
          <p:cNvPr id="1027" name="Shape 7">
            <a:extLst>
              <a:ext uri="{FF2B5EF4-FFF2-40B4-BE49-F238E27FC236}">
                <a16:creationId xmlns:a16="http://schemas.microsoft.com/office/drawing/2014/main" id="{7C1E9DAA-5724-4881-9B07-73F99FAD82FB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xfrm>
            <a:off x="457200" y="3327400"/>
            <a:ext cx="5184775" cy="300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altLang="it-IT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71009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  <a:sym typeface="Arial" panose="020B0604020202020204" pitchFamily="34" charset="0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1pPr>
      <a:lvl2pPr lvl="1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2pPr>
      <a:lvl3pPr lvl="2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3pPr>
      <a:lvl4pPr lvl="3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4pPr>
      <a:lvl5pPr lvl="4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panose="020B0604020202020204" pitchFamily="34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body" sz="quarter" idx="10"/>
          </p:nvPr>
        </p:nvSpPr>
        <p:spPr>
          <a:xfrm>
            <a:off x="-324036" y="2060848"/>
            <a:ext cx="7524328" cy="5670535"/>
          </a:xfrm>
        </p:spPr>
        <p:txBody>
          <a:bodyPr>
            <a:noAutofit/>
          </a:bodyPr>
          <a:lstStyle/>
          <a:p>
            <a:pPr algn="ctr"/>
            <a:r>
              <a:rPr lang="it-IT" sz="2400" dirty="0">
                <a:solidFill>
                  <a:srgbClr val="0066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DAL DECRETO 61/2017</a:t>
            </a:r>
          </a:p>
          <a:p>
            <a:pPr algn="ctr"/>
            <a:r>
              <a:rPr lang="it-IT" sz="2400" dirty="0">
                <a:solidFill>
                  <a:srgbClr val="0066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</a:p>
          <a:p>
            <a:pPr algn="ctr"/>
            <a:r>
              <a:rPr lang="it-IT" sz="2400" dirty="0">
                <a:solidFill>
                  <a:srgbClr val="0066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 92/2018 (REGOLAMENTO)</a:t>
            </a:r>
          </a:p>
          <a:p>
            <a:pPr algn="ctr"/>
            <a:r>
              <a:rPr lang="it-IT" sz="2400" dirty="0">
                <a:solidFill>
                  <a:srgbClr val="0066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ALLE </a:t>
            </a:r>
          </a:p>
          <a:p>
            <a:pPr algn="ctr"/>
            <a:r>
              <a:rPr lang="it-IT" sz="2400" dirty="0">
                <a:solidFill>
                  <a:srgbClr val="0066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LINEE GUIDA DEL 2019</a:t>
            </a:r>
          </a:p>
          <a:p>
            <a:pPr algn="ctr"/>
            <a:endParaRPr lang="it-IT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it-IT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NUOVO ASSETTO DIDATTICO:</a:t>
            </a:r>
          </a:p>
          <a:p>
            <a:pPr algn="ctr"/>
            <a:r>
              <a:rPr lang="it-IT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ASPETTI SIGNIFICATIVI </a:t>
            </a:r>
          </a:p>
          <a:p>
            <a:pPr algn="ctr"/>
            <a:r>
              <a:rPr lang="it-IT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PRINCIPALI PROBLEMI APPLICATIVI </a:t>
            </a:r>
          </a:p>
          <a:p>
            <a:pPr algn="ctr"/>
            <a:endParaRPr lang="it-IT" sz="24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</a:t>
            </a:r>
            <a:endParaRPr lang="it-IT" sz="1200" dirty="0">
              <a:solidFill>
                <a:srgbClr val="005EB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it-IT" sz="1200" dirty="0">
                <a:solidFill>
                  <a:srgbClr val="005EB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			</a:t>
            </a:r>
            <a:r>
              <a:rPr lang="it-IT" sz="1200">
                <a:solidFill>
                  <a:srgbClr val="005EB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</a:t>
            </a:r>
            <a:endParaRPr lang="it-IT" sz="1200" dirty="0">
              <a:solidFill>
                <a:srgbClr val="005EB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 idx="4294967295"/>
          </p:nvPr>
        </p:nvSpPr>
        <p:spPr>
          <a:xfrm>
            <a:off x="0" y="332656"/>
            <a:ext cx="6876256" cy="1419944"/>
          </a:xfrm>
        </p:spPr>
        <p:txBody>
          <a:bodyPr/>
          <a:lstStyle/>
          <a:p>
            <a:pPr algn="ctr"/>
            <a:r>
              <a:rPr lang="it-IT" sz="4000" b="1" dirty="0">
                <a:solidFill>
                  <a:srgbClr val="005EB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nuovi professionali: dalla normativa all’attuazione</a:t>
            </a:r>
          </a:p>
        </p:txBody>
      </p:sp>
    </p:spTree>
    <p:extLst>
      <p:ext uri="{BB962C8B-B14F-4D97-AF65-F5344CB8AC3E}">
        <p14:creationId xmlns:p14="http://schemas.microsoft.com/office/powerpoint/2010/main" val="392396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53F4EF-9BB1-4859-9978-A2235DF83C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9257" y="265558"/>
            <a:ext cx="6576999" cy="866599"/>
          </a:xfrm>
        </p:spPr>
        <p:txBody>
          <a:bodyPr/>
          <a:lstStyle/>
          <a:p>
            <a:r>
              <a:rPr lang="it-IT" sz="2800" dirty="0">
                <a:solidFill>
                  <a:srgbClr val="005EB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L’ASSETTO DIDATTICO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06C1695-5879-4CFA-AD26-6393B630F12A}"/>
              </a:ext>
            </a:extLst>
          </p:cNvPr>
          <p:cNvSpPr txBox="1">
            <a:spLocks/>
          </p:cNvSpPr>
          <p:nvPr/>
        </p:nvSpPr>
        <p:spPr bwMode="auto">
          <a:xfrm>
            <a:off x="299257" y="1839914"/>
            <a:ext cx="8017159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it-IT" sz="2400" b="1" i="0" u="none" strike="noStrike" cap="none">
                <a:solidFill>
                  <a:schemeClr val="tx2">
                    <a:lumMod val="75000"/>
                  </a:schemeClr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2pPr>
            <a:lvl3pPr lvl="2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3pPr>
            <a:lvl4pPr lvl="3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4pPr>
            <a:lvl5pPr lvl="4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rgbClr val="005EBD"/>
              </a:buClr>
            </a:pPr>
            <a:r>
              <a:rPr lang="it-IT" sz="20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L’IMPORTANZA DELLA FUNZIONE TUTORIALE</a:t>
            </a:r>
          </a:p>
          <a:p>
            <a:pPr algn="just">
              <a:buClr>
                <a:srgbClr val="005EBD"/>
              </a:buClr>
            </a:pPr>
            <a:r>
              <a:rPr lang="it-IT" sz="1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attività del tutor nelle Linee Guida: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endParaRPr lang="it-IT" sz="16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sz="1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accoglie, incoraggia e accompagna lo studente; 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sz="1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redige il bilancio iniziale, sentita anche l’istituzione scolastica o formativa di provenienza e consulta i genitori; 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sz="1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redige la bozza di P.F.I. da sottoporre al consiglio di classe, avanzando proposte per il riconoscimento delle esperienze e competenze pregresse e ai fini della personalizzazione, curando le attività per il recupero e/o il consolidamento delle competenze; 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sz="1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monitora, orienta e riorienta lo studente; 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sz="1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svolge la funzione di “tutor scolastico” in relazione ai percorsi di alternanza o altre attività esterne, curando le varie relazioni a livello territoriale; 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sz="1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propone al consiglio di classe eventuali modifiche al P.F.I. che tiene costantemente aggiornato. 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endParaRPr lang="it-IT" sz="16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Ø"/>
            </a:pPr>
            <a:r>
              <a:rPr lang="it-IT" sz="16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TROPPE «COSE»? E con quali risorse e con quale riconoscimento giuridico e professionale?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endParaRPr lang="it-IT" sz="18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270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53F4EF-9BB1-4859-9978-A2235DF83C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9257" y="265558"/>
            <a:ext cx="6576999" cy="866599"/>
          </a:xfrm>
        </p:spPr>
        <p:txBody>
          <a:bodyPr/>
          <a:lstStyle/>
          <a:p>
            <a:r>
              <a:rPr lang="it-IT" sz="2800" dirty="0">
                <a:solidFill>
                  <a:srgbClr val="005EB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VALUTAZIONE DEGLI APPRENDIMENTI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06C1695-5879-4CFA-AD26-6393B630F12A}"/>
              </a:ext>
            </a:extLst>
          </p:cNvPr>
          <p:cNvSpPr txBox="1">
            <a:spLocks/>
          </p:cNvSpPr>
          <p:nvPr/>
        </p:nvSpPr>
        <p:spPr bwMode="auto">
          <a:xfrm>
            <a:off x="299257" y="1839914"/>
            <a:ext cx="8017159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it-IT" sz="2400" b="1" i="0" u="none" strike="noStrike" cap="none">
                <a:solidFill>
                  <a:schemeClr val="tx2">
                    <a:lumMod val="75000"/>
                  </a:schemeClr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2pPr>
            <a:lvl3pPr lvl="2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3pPr>
            <a:lvl4pPr lvl="3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4pPr>
            <a:lvl5pPr lvl="4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14350" indent="-514350" algn="just">
              <a:spcAft>
                <a:spcPts val="1200"/>
              </a:spcAft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L’oggetto della valutazione nel </a:t>
            </a:r>
            <a:r>
              <a:rPr lang="it-IT" b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D.Lgs</a:t>
            </a: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b="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61/2017</a:t>
            </a: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il </a:t>
            </a:r>
            <a:r>
              <a:rPr lang="it-IT" b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processo </a:t>
            </a:r>
            <a:r>
              <a:rPr lang="it-IT" b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formativo </a:t>
            </a: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i risultati di apprendimento</a:t>
            </a:r>
          </a:p>
          <a:p>
            <a:pPr marL="514350" indent="-514350" algn="just">
              <a:spcAft>
                <a:spcPts val="1200"/>
              </a:spcAft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verifica del conseguimento degli obiettivi delle UDA come base di riferimento per la valutazione</a:t>
            </a:r>
          </a:p>
          <a:p>
            <a:pPr marL="514350" indent="-514350" algn="just">
              <a:spcAft>
                <a:spcPts val="1200"/>
              </a:spcAft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 valutazione degli insegnamenti e valutazione delle competenze: un difficile equilibrio</a:t>
            </a:r>
          </a:p>
          <a:p>
            <a:pPr marL="514350" indent="-514350" algn="just">
              <a:spcAft>
                <a:spcPts val="1200"/>
              </a:spcAft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valutazione nel primo biennio  (nota MIUR prot. 11981 del 4 giugno 2019 e box n.9 allegato alle Linee Guida)</a:t>
            </a:r>
          </a:p>
          <a:p>
            <a:pPr marL="514350" indent="-514350" algn="just">
              <a:spcAft>
                <a:spcPts val="1200"/>
              </a:spcAft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L’importanza dell’autovalutazione e dello sviluppo dei processi metacognitivi</a:t>
            </a:r>
          </a:p>
        </p:txBody>
      </p:sp>
    </p:spTree>
    <p:extLst>
      <p:ext uri="{BB962C8B-B14F-4D97-AF65-F5344CB8AC3E}">
        <p14:creationId xmlns:p14="http://schemas.microsoft.com/office/powerpoint/2010/main" val="217860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53F4EF-9BB1-4859-9978-A2235DF83C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9257" y="265558"/>
            <a:ext cx="6576999" cy="866599"/>
          </a:xfrm>
        </p:spPr>
        <p:txBody>
          <a:bodyPr/>
          <a:lstStyle/>
          <a:p>
            <a:r>
              <a:rPr lang="it-IT" sz="2800" dirty="0">
                <a:solidFill>
                  <a:srgbClr val="005EB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QUALCHE CONSIDERAZIONE FINALE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06C1695-5879-4CFA-AD26-6393B630F12A}"/>
              </a:ext>
            </a:extLst>
          </p:cNvPr>
          <p:cNvSpPr txBox="1">
            <a:spLocks/>
          </p:cNvSpPr>
          <p:nvPr/>
        </p:nvSpPr>
        <p:spPr bwMode="auto">
          <a:xfrm>
            <a:off x="299257" y="1839914"/>
            <a:ext cx="8017159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it-IT" sz="2400" b="1" i="0" u="none" strike="noStrike" cap="none">
                <a:solidFill>
                  <a:schemeClr val="tx2">
                    <a:lumMod val="75000"/>
                  </a:schemeClr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2pPr>
            <a:lvl3pPr lvl="2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3pPr>
            <a:lvl4pPr lvl="3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4pPr>
            <a:lvl5pPr lvl="4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14350" indent="-514350" algn="just">
              <a:spcAft>
                <a:spcPts val="1200"/>
              </a:spcAft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nuova istruzione professionale: una sfida per il futuro (e non è un solo un modo di dire politicamente corretto)</a:t>
            </a:r>
          </a:p>
          <a:p>
            <a:pPr marL="514350" indent="-514350" algn="just">
              <a:spcAft>
                <a:spcPts val="1200"/>
              </a:spcAft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necessità di precise scelte per supportare il processo (bastano le reti?)</a:t>
            </a:r>
          </a:p>
          <a:p>
            <a:pPr marL="514350" indent="-514350" algn="just">
              <a:spcAft>
                <a:spcPts val="1200"/>
              </a:spcAft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risorse finanziarie e di organico</a:t>
            </a:r>
          </a:p>
          <a:p>
            <a:pPr marL="514350" indent="-514350" algn="just">
              <a:spcAft>
                <a:spcPts val="1200"/>
              </a:spcAft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Riscoprire il mondo dei professionali (orientamento e modalità comunicative).</a:t>
            </a:r>
          </a:p>
        </p:txBody>
      </p:sp>
    </p:spTree>
    <p:extLst>
      <p:ext uri="{BB962C8B-B14F-4D97-AF65-F5344CB8AC3E}">
        <p14:creationId xmlns:p14="http://schemas.microsoft.com/office/powerpoint/2010/main" val="181647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53F4EF-9BB1-4859-9978-A2235DF83C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9257" y="265558"/>
            <a:ext cx="6576999" cy="866599"/>
          </a:xfrm>
        </p:spPr>
        <p:txBody>
          <a:bodyPr/>
          <a:lstStyle/>
          <a:p>
            <a:r>
              <a:rPr lang="it-IT" sz="2800" dirty="0">
                <a:solidFill>
                  <a:srgbClr val="005EB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L’ASSETTO DIDATTICO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06C1695-5879-4CFA-AD26-6393B630F12A}"/>
              </a:ext>
            </a:extLst>
          </p:cNvPr>
          <p:cNvSpPr txBox="1">
            <a:spLocks/>
          </p:cNvSpPr>
          <p:nvPr/>
        </p:nvSpPr>
        <p:spPr bwMode="auto">
          <a:xfrm>
            <a:off x="299257" y="1839914"/>
            <a:ext cx="8017159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it-IT" sz="2400" b="1" i="0" u="none" strike="noStrike" cap="none">
                <a:solidFill>
                  <a:schemeClr val="tx2">
                    <a:lumMod val="75000"/>
                  </a:schemeClr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2pPr>
            <a:lvl3pPr lvl="2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3pPr>
            <a:lvl4pPr lvl="3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4pPr>
            <a:lvl5pPr lvl="4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rgbClr val="005EBD"/>
              </a:buClr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CONCETTI CHIAVE: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Progettare l’offerta formativa secondo un approccio per competenze, operando «a ritroso» a partire da quanto esplicitato nei risultati di apprendimento in uscita e nei risultati intermedi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Rinnovare la didattica in chiave metodologica favorendo il coinvolgimento attivo degli studenti e l’espressione dei loro talenti e stili cognitivi, </a:t>
            </a:r>
            <a:r>
              <a:rPr lang="it-IT" b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nonchè</a:t>
            </a: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assicurando agli studenti un adeguato grado di personalizzazione del curricolo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Rendere coerente l’impianto valutativo rispetto a tali orientamenti</a:t>
            </a:r>
          </a:p>
        </p:txBody>
      </p:sp>
    </p:spTree>
    <p:extLst>
      <p:ext uri="{BB962C8B-B14F-4D97-AF65-F5344CB8AC3E}">
        <p14:creationId xmlns:p14="http://schemas.microsoft.com/office/powerpoint/2010/main" val="146961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53F4EF-9BB1-4859-9978-A2235DF83C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9257" y="265558"/>
            <a:ext cx="6576999" cy="866599"/>
          </a:xfrm>
        </p:spPr>
        <p:txBody>
          <a:bodyPr/>
          <a:lstStyle/>
          <a:p>
            <a:r>
              <a:rPr lang="it-IT" sz="2800" dirty="0">
                <a:solidFill>
                  <a:srgbClr val="005EB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L’ASSETTO DIDATTICO E LA PROGETTAZIONE DEL CURRICULUM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06C1695-5879-4CFA-AD26-6393B630F12A}"/>
              </a:ext>
            </a:extLst>
          </p:cNvPr>
          <p:cNvSpPr txBox="1">
            <a:spLocks/>
          </p:cNvSpPr>
          <p:nvPr/>
        </p:nvSpPr>
        <p:spPr bwMode="auto">
          <a:xfrm>
            <a:off x="299257" y="1839914"/>
            <a:ext cx="8017159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it-IT" sz="2400" b="1" i="0" u="none" strike="noStrike" cap="none">
                <a:solidFill>
                  <a:schemeClr val="tx2">
                    <a:lumMod val="75000"/>
                  </a:schemeClr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2pPr>
            <a:lvl3pPr lvl="2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3pPr>
            <a:lvl4pPr lvl="3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4pPr>
            <a:lvl5pPr lvl="4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rgbClr val="005EBD"/>
              </a:buClr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Quali basi di partenza per la progettazione </a:t>
            </a:r>
          </a:p>
          <a:p>
            <a:pPr algn="just">
              <a:buClr>
                <a:srgbClr val="005EBD"/>
              </a:buClr>
            </a:pPr>
            <a:r>
              <a:rPr lang="it-IT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(INTEGRARE LE FONTI NORMATIVE – ovvero «cerchiamo di mettere insieme i pezzi)</a:t>
            </a:r>
          </a:p>
          <a:p>
            <a:pPr algn="just">
              <a:buClr>
                <a:srgbClr val="005EBD"/>
              </a:buClr>
            </a:pPr>
            <a:endParaRPr lang="it-IT" sz="12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Clr>
                <a:srgbClr val="005EBD"/>
              </a:buClr>
            </a:pPr>
            <a:r>
              <a:rPr lang="it-IT" sz="20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 naturalmente non dimentichiamo la coerenza con la </a:t>
            </a:r>
            <a:r>
              <a:rPr lang="it-IT" sz="2000" b="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Raccomandazione relativa alle competenze chiave per l'apprendimento permanente (Consiglio europeo 22 maggio 2018)</a:t>
            </a:r>
          </a:p>
          <a:p>
            <a:pPr marL="514350" indent="-514350" algn="just">
              <a:buClr>
                <a:srgbClr val="005EBD"/>
              </a:buClr>
              <a:buFont typeface="+mj-lt"/>
              <a:buAutoNum type="alphaUcPeriod"/>
            </a:pPr>
            <a:endParaRPr lang="it-IT" sz="11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1) competenza alfabetica funzionale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2) competenza multilinguistica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3) competenza matematica e competenza in scienze, tecnologie e ingegneria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4) competenza digitale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5) competenza personale, sociale e capacità di imparare a imparare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6) competenza in materia di cittadinanza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7) competenza imprenditoriale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8) competenza in materia di consapevolezza ed espressione culturali</a:t>
            </a:r>
          </a:p>
        </p:txBody>
      </p:sp>
    </p:spTree>
    <p:extLst>
      <p:ext uri="{BB962C8B-B14F-4D97-AF65-F5344CB8AC3E}">
        <p14:creationId xmlns:p14="http://schemas.microsoft.com/office/powerpoint/2010/main" val="411536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53F4EF-9BB1-4859-9978-A2235DF83C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9257" y="265558"/>
            <a:ext cx="6576999" cy="866599"/>
          </a:xfrm>
        </p:spPr>
        <p:txBody>
          <a:bodyPr/>
          <a:lstStyle/>
          <a:p>
            <a:r>
              <a:rPr lang="it-IT" sz="2800" dirty="0">
                <a:solidFill>
                  <a:srgbClr val="005EB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L’ASSETTO DIDATTICO E LA PROGETTAZIONE DEL CURRICULUM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06C1695-5879-4CFA-AD26-6393B630F12A}"/>
              </a:ext>
            </a:extLst>
          </p:cNvPr>
          <p:cNvSpPr txBox="1">
            <a:spLocks/>
          </p:cNvSpPr>
          <p:nvPr/>
        </p:nvSpPr>
        <p:spPr bwMode="auto">
          <a:xfrm>
            <a:off x="299257" y="1839914"/>
            <a:ext cx="8017159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it-IT" sz="2400" b="1" i="0" u="none" strike="noStrike" cap="none">
                <a:solidFill>
                  <a:schemeClr val="tx2">
                    <a:lumMod val="75000"/>
                  </a:schemeClr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2pPr>
            <a:lvl3pPr lvl="2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3pPr>
            <a:lvl4pPr lvl="3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4pPr>
            <a:lvl5pPr lvl="4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rgbClr val="005EBD"/>
              </a:buClr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Quali basi di partenza per la progettazione </a:t>
            </a:r>
          </a:p>
          <a:p>
            <a:pPr algn="just">
              <a:buClr>
                <a:srgbClr val="005EBD"/>
              </a:buClr>
            </a:pPr>
            <a:r>
              <a:rPr lang="it-IT" sz="18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(INTEGRARE LE FONTI NORMATIVE – ovvero «cerchiamo di mettere insieme i pezzi)</a:t>
            </a:r>
          </a:p>
          <a:p>
            <a:pPr algn="just">
              <a:buClr>
                <a:srgbClr val="005EBD"/>
              </a:buClr>
            </a:pPr>
            <a:endParaRPr lang="it-IT" sz="12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600"/>
              </a:spcAft>
              <a:buClr>
                <a:srgbClr val="005EBD"/>
              </a:buClr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tutto è da inquadrare nel quadro dell’obbligo di istruzione, di cui alla Legge 296/2006 e al DM 139 2007, che definisce gli assi culturali del biennio e le competenze da certificare al termine dell’obbligo</a:t>
            </a:r>
          </a:p>
          <a:p>
            <a:pPr algn="just">
              <a:buClr>
                <a:srgbClr val="005EBD"/>
              </a:buClr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(è una fonte che ha ispirato l’assetto didattico della nuova IP e che, per il momento costituisce il riferimento per la certificazione delle competenze).</a:t>
            </a:r>
          </a:p>
        </p:txBody>
      </p:sp>
    </p:spTree>
    <p:extLst>
      <p:ext uri="{BB962C8B-B14F-4D97-AF65-F5344CB8AC3E}">
        <p14:creationId xmlns:p14="http://schemas.microsoft.com/office/powerpoint/2010/main" val="267732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53F4EF-9BB1-4859-9978-A2235DF83C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9257" y="265558"/>
            <a:ext cx="6576999" cy="866599"/>
          </a:xfrm>
        </p:spPr>
        <p:txBody>
          <a:bodyPr/>
          <a:lstStyle/>
          <a:p>
            <a:r>
              <a:rPr lang="it-IT" sz="2800" dirty="0">
                <a:solidFill>
                  <a:srgbClr val="005EB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L’ASSETTO DIDATTICO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06C1695-5879-4CFA-AD26-6393B630F12A}"/>
              </a:ext>
            </a:extLst>
          </p:cNvPr>
          <p:cNvSpPr txBox="1">
            <a:spLocks/>
          </p:cNvSpPr>
          <p:nvPr/>
        </p:nvSpPr>
        <p:spPr bwMode="auto">
          <a:xfrm>
            <a:off x="299257" y="1839914"/>
            <a:ext cx="8017159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it-IT" sz="2400" b="1" i="0" u="none" strike="noStrike" cap="none">
                <a:solidFill>
                  <a:schemeClr val="tx2">
                    <a:lumMod val="75000"/>
                  </a:schemeClr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2pPr>
            <a:lvl3pPr lvl="2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3pPr>
            <a:lvl4pPr lvl="3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4pPr>
            <a:lvl5pPr lvl="4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rgbClr val="005EBD"/>
              </a:buClr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PROGETTAZIONE PER UDA: UNA SFIDA IMPEGNATIVA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endParaRPr lang="it-IT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E’ un insieme autonomamente significativo di competenze, abilità e conoscenze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endParaRPr lang="it-IT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altre parole: è un’area generativa di apprendimenti significativi (per l’esercizio della cittadinanza e l’acquisizione di un profilo professionale adeguato) che porta ad un innalzamento progressivo del livello di padronanza delle competenze obiettivo previste dal PECUP</a:t>
            </a:r>
          </a:p>
        </p:txBody>
      </p:sp>
    </p:spTree>
    <p:extLst>
      <p:ext uri="{BB962C8B-B14F-4D97-AF65-F5344CB8AC3E}">
        <p14:creationId xmlns:p14="http://schemas.microsoft.com/office/powerpoint/2010/main" val="338304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53F4EF-9BB1-4859-9978-A2235DF83C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9257" y="265558"/>
            <a:ext cx="6576999" cy="866599"/>
          </a:xfrm>
        </p:spPr>
        <p:txBody>
          <a:bodyPr/>
          <a:lstStyle/>
          <a:p>
            <a:r>
              <a:rPr lang="it-IT" sz="2800" dirty="0">
                <a:solidFill>
                  <a:srgbClr val="005EB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L’ASSETTO DIDATTICO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06C1695-5879-4CFA-AD26-6393B630F12A}"/>
              </a:ext>
            </a:extLst>
          </p:cNvPr>
          <p:cNvSpPr txBox="1">
            <a:spLocks/>
          </p:cNvSpPr>
          <p:nvPr/>
        </p:nvSpPr>
        <p:spPr bwMode="auto">
          <a:xfrm>
            <a:off x="299257" y="1839914"/>
            <a:ext cx="8017159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it-IT" sz="2400" b="1" i="0" u="none" strike="noStrike" cap="none">
                <a:solidFill>
                  <a:schemeClr val="tx2">
                    <a:lumMod val="75000"/>
                  </a:schemeClr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2pPr>
            <a:lvl3pPr lvl="2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3pPr>
            <a:lvl4pPr lvl="3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4pPr>
            <a:lvl5pPr lvl="4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rgbClr val="005EBD"/>
              </a:buClr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UDA NELLE LINEE GUIDA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sz="20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diverse accezioni dal punto di vista del docente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endParaRPr lang="it-IT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algn="just">
              <a:buClr>
                <a:srgbClr val="005EBD"/>
              </a:buClr>
              <a:buFont typeface="+mj-lt"/>
              <a:buAutoNum type="arabicPeriod"/>
            </a:pPr>
            <a:r>
              <a:rPr lang="it-IT" sz="15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</a:t>
            </a:r>
            <a:r>
              <a:rPr lang="it-IT" sz="1500" b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UdA</a:t>
            </a:r>
            <a:r>
              <a:rPr lang="it-IT" sz="15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come un “pacchetto didattico” frutto di una segmentazione ragionata di </a:t>
            </a:r>
            <a:r>
              <a:rPr lang="it-IT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determinati contenuti di </a:t>
            </a:r>
            <a:r>
              <a:rPr lang="it-IT" sz="15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insegnamenti</a:t>
            </a:r>
            <a:r>
              <a:rPr lang="it-IT" sz="1500" b="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5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cui è articolabile il curricolo dello studente; </a:t>
            </a:r>
          </a:p>
          <a:p>
            <a:pPr marL="514350" indent="-514350" algn="just">
              <a:buClr>
                <a:srgbClr val="005EBD"/>
              </a:buClr>
              <a:buFont typeface="+mj-lt"/>
              <a:buAutoNum type="arabicPeriod"/>
            </a:pPr>
            <a:endParaRPr lang="it-IT" sz="15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algn="just">
              <a:buClr>
                <a:srgbClr val="005EBD"/>
              </a:buClr>
              <a:buFont typeface="+mj-lt"/>
              <a:buAutoNum type="arabicPeriod"/>
            </a:pPr>
            <a:r>
              <a:rPr lang="it-IT" sz="15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</a:t>
            </a:r>
            <a:r>
              <a:rPr lang="it-IT" sz="1500" b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UdA</a:t>
            </a:r>
            <a:r>
              <a:rPr lang="it-IT" sz="15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come un </a:t>
            </a:r>
            <a:r>
              <a:rPr lang="it-IT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micro-percorso pluridisciplinare </a:t>
            </a:r>
            <a:r>
              <a:rPr lang="it-IT" sz="15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finalizzato a perseguire </a:t>
            </a:r>
            <a:r>
              <a:rPr lang="it-IT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determinati risultati di </a:t>
            </a:r>
            <a:r>
              <a:rPr lang="it-IT" sz="15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apprendimento</a:t>
            </a:r>
            <a:r>
              <a:rPr lang="it-IT" sz="1500" b="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it-IT" sz="15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organizzabile per "assi culturali" e/o per "competenze" (più o meno collegate a "compiti di realtà" o all’“agire in situazione”); questa impostazione richiede una progettazione strutturata e trasversale ai vari insegnamenti (per consiglio di classe, dipartimenti...) </a:t>
            </a:r>
          </a:p>
          <a:p>
            <a:pPr marL="514350" indent="-514350" algn="just">
              <a:buClr>
                <a:srgbClr val="005EBD"/>
              </a:buClr>
              <a:buFont typeface="+mj-lt"/>
              <a:buAutoNum type="arabicPeriod"/>
            </a:pPr>
            <a:endParaRPr lang="it-IT" sz="15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algn="just">
              <a:buClr>
                <a:srgbClr val="005EBD"/>
              </a:buClr>
              <a:buFont typeface="+mj-lt"/>
              <a:buAutoNum type="arabicPeriod"/>
            </a:pPr>
            <a:r>
              <a:rPr lang="it-IT" sz="15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</a:t>
            </a:r>
            <a:r>
              <a:rPr lang="it-IT" sz="1500" b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UdA</a:t>
            </a:r>
            <a:r>
              <a:rPr lang="it-IT" sz="15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come </a:t>
            </a:r>
            <a:r>
              <a:rPr lang="it-IT" sz="15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insieme integrato di processi di apprendimento </a:t>
            </a:r>
            <a:r>
              <a:rPr lang="it-IT" sz="15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attivati dagli/con gli studenti e orientati alla soluzione di problemi a livello crescente di autonomia e responsabilità; questa impostazione è molto orientata a farsi carico e gestire le progressioni degli studenti (che avvengono sia sul piano cognitivo che su quello non cognitivo) e richiede una progettazione su base personalizzata </a:t>
            </a:r>
          </a:p>
        </p:txBody>
      </p:sp>
    </p:spTree>
    <p:extLst>
      <p:ext uri="{BB962C8B-B14F-4D97-AF65-F5344CB8AC3E}">
        <p14:creationId xmlns:p14="http://schemas.microsoft.com/office/powerpoint/2010/main" val="389513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53F4EF-9BB1-4859-9978-A2235DF83C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9257" y="265558"/>
            <a:ext cx="6576999" cy="866599"/>
          </a:xfrm>
        </p:spPr>
        <p:txBody>
          <a:bodyPr/>
          <a:lstStyle/>
          <a:p>
            <a:r>
              <a:rPr lang="it-IT" sz="2800" dirty="0">
                <a:solidFill>
                  <a:srgbClr val="005EB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L’ASSETTO DIDATTICO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06C1695-5879-4CFA-AD26-6393B630F12A}"/>
              </a:ext>
            </a:extLst>
          </p:cNvPr>
          <p:cNvSpPr txBox="1">
            <a:spLocks/>
          </p:cNvSpPr>
          <p:nvPr/>
        </p:nvSpPr>
        <p:spPr bwMode="auto">
          <a:xfrm>
            <a:off x="299257" y="1839914"/>
            <a:ext cx="8017159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it-IT" sz="2400" b="1" i="0" u="none" strike="noStrike" cap="none">
                <a:solidFill>
                  <a:schemeClr val="tx2">
                    <a:lumMod val="75000"/>
                  </a:schemeClr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2pPr>
            <a:lvl3pPr lvl="2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3pPr>
            <a:lvl4pPr lvl="3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4pPr>
            <a:lvl5pPr lvl="4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rgbClr val="005EBD"/>
              </a:buClr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UDA NELLE LINEE GUIDA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sz="20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 diverse accezioni dal punto di vista dello studente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endParaRPr lang="it-IT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algn="just">
              <a:buClr>
                <a:srgbClr val="005EBD"/>
              </a:buClr>
              <a:buFont typeface="+mj-lt"/>
              <a:buAutoNum type="arabicPeriod"/>
            </a:pPr>
            <a:r>
              <a:rPr lang="it-IT" sz="20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finalità principale dell’</a:t>
            </a:r>
            <a:r>
              <a:rPr lang="it-IT" sz="2000" b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UdA</a:t>
            </a:r>
            <a:r>
              <a:rPr lang="it-IT" sz="20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proposta dal Regolamento, </a:t>
            </a:r>
            <a:r>
              <a:rPr lang="it-IT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è centrata sull’acquisizione di competenze</a:t>
            </a:r>
            <a:r>
              <a:rPr lang="it-IT" sz="20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esse diventano, infatti, il principio d’organizzazione del curricolo, incardinandolo su un paradigma di apprendimento “autentico e significativo”, in grado di diventare via via patrimonio personale dello studente, attraverso un progressivo innalzamento del livello di padronanza delle competenze-obiettivo previste dal </a:t>
            </a:r>
            <a:r>
              <a:rPr lang="it-IT" sz="2000" b="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PECUP</a:t>
            </a:r>
            <a:r>
              <a:rPr lang="it-IT" sz="20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anche in vista di una loro spendibilità in una pluralità di ambienti di vita e di lavoro. </a:t>
            </a:r>
          </a:p>
          <a:p>
            <a:pPr marL="514350" indent="-514350" algn="just">
              <a:buClr>
                <a:srgbClr val="005EBD"/>
              </a:buClr>
              <a:buFont typeface="+mj-lt"/>
              <a:buAutoNum type="arabicPeriod"/>
            </a:pPr>
            <a:endParaRPr lang="it-IT" sz="14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algn="just">
              <a:buClr>
                <a:srgbClr val="005EBD"/>
              </a:buClr>
              <a:buFont typeface="+mj-lt"/>
              <a:buAutoNum type="arabicPeriod"/>
            </a:pPr>
            <a:r>
              <a:rPr lang="it-IT" sz="20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quest’ottica, la progettazione delle </a:t>
            </a:r>
            <a:r>
              <a:rPr lang="it-IT" sz="2000" b="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UdA</a:t>
            </a:r>
            <a:r>
              <a:rPr lang="it-IT" sz="2000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dovrebbe essere oggetto di coinvolgimento degli studenti </a:t>
            </a:r>
          </a:p>
        </p:txBody>
      </p:sp>
    </p:spTree>
    <p:extLst>
      <p:ext uri="{BB962C8B-B14F-4D97-AF65-F5344CB8AC3E}">
        <p14:creationId xmlns:p14="http://schemas.microsoft.com/office/powerpoint/2010/main" val="64117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53F4EF-9BB1-4859-9978-A2235DF83C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9257" y="265558"/>
            <a:ext cx="6576999" cy="866599"/>
          </a:xfrm>
        </p:spPr>
        <p:txBody>
          <a:bodyPr/>
          <a:lstStyle/>
          <a:p>
            <a:r>
              <a:rPr lang="it-IT" sz="2800" dirty="0">
                <a:solidFill>
                  <a:srgbClr val="005EB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L’ASSETTO DIDATTICO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06C1695-5879-4CFA-AD26-6393B630F12A}"/>
              </a:ext>
            </a:extLst>
          </p:cNvPr>
          <p:cNvSpPr txBox="1">
            <a:spLocks/>
          </p:cNvSpPr>
          <p:nvPr/>
        </p:nvSpPr>
        <p:spPr bwMode="auto">
          <a:xfrm>
            <a:off x="299257" y="1839914"/>
            <a:ext cx="8017159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it-IT" sz="2400" b="1" i="0" u="none" strike="noStrike" cap="none">
                <a:solidFill>
                  <a:schemeClr val="tx2">
                    <a:lumMod val="75000"/>
                  </a:schemeClr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2pPr>
            <a:lvl3pPr lvl="2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3pPr>
            <a:lvl4pPr lvl="3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4pPr>
            <a:lvl5pPr lvl="4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rgbClr val="005EBD"/>
              </a:buClr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PERSONALIZZAZIONE DEGLI APPRENDIMENTI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endParaRPr lang="it-IT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algn="just">
              <a:spcAft>
                <a:spcPts val="1200"/>
              </a:spcAft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L’elaborazione e l’adozione del PFI: difficoltà oggettive e necessità di essenzializzazione</a:t>
            </a:r>
          </a:p>
          <a:p>
            <a:pPr marL="514350" indent="-514350" algn="just">
              <a:spcAft>
                <a:spcPts val="1200"/>
              </a:spcAft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Partire dal bilancio personale, individuare gli obiettivi, definire metodi e strumenti</a:t>
            </a:r>
          </a:p>
          <a:p>
            <a:pPr marL="514350" indent="-514350" algn="just">
              <a:spcAft>
                <a:spcPts val="1200"/>
              </a:spcAft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partecipazione attiva dello studente</a:t>
            </a:r>
          </a:p>
          <a:p>
            <a:pPr marL="514350" indent="-514350" algn="just">
              <a:spcAft>
                <a:spcPts val="1200"/>
              </a:spcAft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L’importanza della funzione tutoriale: dalla teoria alla pratica</a:t>
            </a:r>
          </a:p>
          <a:p>
            <a:pPr marL="514350" indent="-514350" algn="just">
              <a:spcAft>
                <a:spcPts val="1200"/>
              </a:spcAft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Definire il rapporto tra PFI e curriculum dello studente</a:t>
            </a:r>
          </a:p>
        </p:txBody>
      </p:sp>
    </p:spTree>
    <p:extLst>
      <p:ext uri="{BB962C8B-B14F-4D97-AF65-F5344CB8AC3E}">
        <p14:creationId xmlns:p14="http://schemas.microsoft.com/office/powerpoint/2010/main" val="204344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53F4EF-9BB1-4859-9978-A2235DF83CF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9257" y="265558"/>
            <a:ext cx="6576999" cy="866599"/>
          </a:xfrm>
        </p:spPr>
        <p:txBody>
          <a:bodyPr/>
          <a:lstStyle/>
          <a:p>
            <a:r>
              <a:rPr lang="it-IT" sz="2800" dirty="0">
                <a:solidFill>
                  <a:srgbClr val="005EBD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L’ASSETTO DIDATTICO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006C1695-5879-4CFA-AD26-6393B630F12A}"/>
              </a:ext>
            </a:extLst>
          </p:cNvPr>
          <p:cNvSpPr txBox="1">
            <a:spLocks/>
          </p:cNvSpPr>
          <p:nvPr/>
        </p:nvSpPr>
        <p:spPr bwMode="auto">
          <a:xfrm>
            <a:off x="299257" y="1839914"/>
            <a:ext cx="8017159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None/>
              <a:defRPr lang="it-IT" sz="2400" b="1" i="0" u="none" strike="noStrike" cap="none">
                <a:solidFill>
                  <a:schemeClr val="tx2">
                    <a:lumMod val="75000"/>
                  </a:schemeClr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2pPr>
            <a:lvl3pPr lvl="2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3pPr>
            <a:lvl4pPr lvl="3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4pPr>
            <a:lvl5pPr lvl="4" algn="l" rtl="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 panose="020B0604020202020204" pitchFamily="34" charset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just">
              <a:buClr>
                <a:srgbClr val="005EBD"/>
              </a:buClr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 PERSONALIZZAZIONE DEGLI APPRENDIMENTI e l’UTILIZZAZIONE DELLE 264 ORE NEL BIENNIO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endParaRPr lang="it-IT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Clr>
                <a:srgbClr val="005EBD"/>
              </a:buClr>
            </a:pPr>
            <a:r>
              <a:rPr lang="it-IT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 solo recupero rispetto ai risultati di apprendimento delle UDA per soggetti in difficoltà, ma anche:</a:t>
            </a:r>
          </a:p>
          <a:p>
            <a:pPr algn="just">
              <a:buClr>
                <a:srgbClr val="005EBD"/>
              </a:buClr>
            </a:pPr>
            <a:endParaRPr lang="it-IT" sz="1400" b="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sz="2000" b="0" i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000" b="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(il PFI mira a far emergere i talenti e le vocazioni di ciascuno fornendogli le migliori opportunità)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sz="2000" b="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Misure integrative (per la maturazione di crediti spendibili per accedere all’esame di qualifica)</a:t>
            </a:r>
          </a:p>
          <a:p>
            <a:pPr marL="514350" indent="-514350" algn="just">
              <a:buClr>
                <a:srgbClr val="005EBD"/>
              </a:buClr>
              <a:buFont typeface="Wingdings" panose="05000000000000000000" pitchFamily="2" charset="2"/>
              <a:buChar char="§"/>
            </a:pPr>
            <a:r>
              <a:rPr lang="it-IT" sz="2000" b="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Attivare esperienze di PCTO (anche nella forma dell’apprendistato) già dal secondo anno …..</a:t>
            </a:r>
          </a:p>
        </p:txBody>
      </p:sp>
    </p:spTree>
    <p:extLst>
      <p:ext uri="{BB962C8B-B14F-4D97-AF65-F5344CB8AC3E}">
        <p14:creationId xmlns:p14="http://schemas.microsoft.com/office/powerpoint/2010/main" val="298328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dwal template">
  <a:themeElements>
    <a:clrScheme name="DGCASIS">
      <a:dk1>
        <a:srgbClr val="000000"/>
      </a:dk1>
      <a:lt1>
        <a:srgbClr val="FFFFFF"/>
      </a:lt1>
      <a:dk2>
        <a:srgbClr val="666666"/>
      </a:dk2>
      <a:lt2>
        <a:srgbClr val="999999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</TotalTime>
  <Words>1063</Words>
  <Application>Microsoft Office PowerPoint</Application>
  <PresentationFormat>Presentazione su schermo (4:3)</PresentationFormat>
  <Paragraphs>99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9" baseType="lpstr">
      <vt:lpstr>ＭＳ Ｐゴシック</vt:lpstr>
      <vt:lpstr>Arial</vt:lpstr>
      <vt:lpstr>Calibri</vt:lpstr>
      <vt:lpstr>Karla</vt:lpstr>
      <vt:lpstr>Montserrat</vt:lpstr>
      <vt:lpstr>Wingdings</vt:lpstr>
      <vt:lpstr>Cadwal template</vt:lpstr>
      <vt:lpstr>I nuovi professionali: dalla normativa all’attuazione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nuovi professionali: dalla normativa all’attuazione</dc:title>
  <dc:creator>MIUR</dc:creator>
  <cp:lastModifiedBy>Biagio</cp:lastModifiedBy>
  <cp:revision>32</cp:revision>
  <dcterms:created xsi:type="dcterms:W3CDTF">2019-11-05T14:36:17Z</dcterms:created>
  <dcterms:modified xsi:type="dcterms:W3CDTF">2020-07-07T13:21:59Z</dcterms:modified>
</cp:coreProperties>
</file>